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Pacifico" panose="020B0604020202020204" charset="-70"/>
      <p:regular r:id="rId29"/>
    </p:embeddedFont>
    <p:embeddedFont>
      <p:font typeface="Maven Pro" panose="020B0604020202020204" charset="-70"/>
      <p:regular r:id="rId30"/>
      <p:bold r:id="rId31"/>
    </p:embeddedFont>
    <p:embeddedFont>
      <p:font typeface="Nunito" panose="020B0604020202020204" charset="-7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bJhRSzjn2o6QumXxse38uuSsk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61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34777c6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534777c6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ac97a2e61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ac97a2e61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5c3af2e7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5c3af2e7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44c5f2762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44c5f2762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4c5f276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144c5f276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4c5f27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144c5f27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4c5f2762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44c5f2762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4c5f2762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144c5f2762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44c5f2762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144c5f2762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44c5f2762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g144c5f2762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34777c6b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1534777c6b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5c5d0003b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5c5d0003b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5c5d0003b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15c5d0003b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4ac97a2e61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4ac97a2e61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ac97a2e6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ac97a2e6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b9647c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4b9647c5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61875fc97_0_55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g1361875fc97_0_55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g1361875fc97_0_55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g1361875fc97_0_55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g1361875fc97_0_55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1361875fc97_0_55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g1361875fc97_0_55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1361875fc97_0_55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1361875fc97_0_55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1361875fc97_0_55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1361875fc97_0_55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1361875fc97_0_55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g1361875fc97_0_55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g1361875fc97_0_55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1361875fc97_0_55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1361875fc97_0_55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1361875fc97_0_55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g1361875fc97_0_55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g1361875fc97_0_55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g1361875fc97_0_55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g1361875fc97_0_55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361875fc97_0_553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g1361875fc97_0_553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33" name="Google Shape;33;g1361875fc97_0_55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1361875fc97_0_55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g1361875fc97_0_55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g1361875fc97_0_55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g1361875fc97_0_553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8" name="Google Shape;38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1361875fc97_0_55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1361875fc97_0_55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1361875fc97_0_55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1361875fc97_0_55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1361875fc97_0_55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1361875fc97_0_553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1361875fc97_0_55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361875fc97_0_55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1361875fc97_0_55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1875fc97_0_8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1361875fc97_0_6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g1361875fc97_0_6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361875fc97_0_6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g1361875fc97_0_6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361875fc97_0_62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361875fc97_0_6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361875fc97_0_64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8" name="Google Shape;58;g1361875fc97_0_64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361875fc97_0_64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g1361875fc97_0_6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361875fc97_0_64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361875fc97_0_59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64" name="Google Shape;64;g1361875fc97_0_59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5" name="Google Shape;65;g1361875fc97_0_59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1361875fc97_0_59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g1361875fc97_0_59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8" name="Google Shape;68;g1361875fc97_0_59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g1361875fc97_0_59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361875fc97_0_59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361875fc97_0_59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2" name="Google Shape;72;g1361875fc97_0_59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1361875fc97_0_59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g1361875fc97_0_59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1361875fc97_0_59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g1361875fc97_0_59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7" name="Google Shape;77;g1361875fc97_0_59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8" name="Google Shape;78;g1361875fc97_0_59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1361875fc97_0_59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g1361875fc97_0_59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1" name="Google Shape;81;g1361875fc97_0_59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g1361875fc97_0_59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1361875fc97_0_59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g1361875fc97_0_59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5" name="Google Shape;85;g1361875fc97_0_59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1361875fc97_0_59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1361875fc97_0_59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1361875fc97_0_59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g1361875fc97_0_59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0" name="Google Shape;90;g1361875fc97_0_59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1361875fc97_0_59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1361875fc97_0_59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1361875fc97_0_59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1361875fc97_0_59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Google Shape;95;g1361875fc97_0_59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1361875fc97_0_59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1361875fc97_0_6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9" name="Google Shape;99;g1361875fc97_0_6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361875fc97_0_6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1361875fc97_0_6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361875fc97_0_63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1361875fc97_0_63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1361875fc97_0_6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361875fc97_0_656"/>
          <p:cNvGrpSpPr/>
          <p:nvPr/>
        </p:nvGrpSpPr>
        <p:grpSpPr>
          <a:xfrm>
            <a:off x="6866714" y="1307"/>
            <a:ext cx="2267451" cy="2601689"/>
            <a:chOff x="6790514" y="1307"/>
            <a:chExt cx="2267451" cy="2601689"/>
          </a:xfrm>
        </p:grpSpPr>
        <p:grpSp>
          <p:nvGrpSpPr>
            <p:cNvPr id="107" name="Google Shape;107;g1361875fc97_0_656"/>
            <p:cNvGrpSpPr/>
            <p:nvPr/>
          </p:nvGrpSpPr>
          <p:grpSpPr>
            <a:xfrm>
              <a:off x="7067607" y="1307"/>
              <a:ext cx="1990358" cy="1990303"/>
              <a:chOff x="7067607" y="1307"/>
              <a:chExt cx="1990358" cy="1990303"/>
            </a:xfrm>
          </p:grpSpPr>
          <p:sp>
            <p:nvSpPr>
              <p:cNvPr id="108" name="Google Shape;108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1361875fc97_0_65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1361875fc97_0_65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2" name="Google Shape;112;g1361875fc97_0_65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g1361875fc97_0_65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16" name="Google Shape;116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g1361875fc97_0_656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1361875fc97_0_65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361875fc97_0_67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2" name="Google Shape;122;g1361875fc97_0_67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361875fc97_0_67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1361875fc97_0_67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361875fc97_0_671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g1361875fc97_0_671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361875fc97_0_67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1361875fc97_0_67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0" name="Google Shape;130;g1361875fc97_0_6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361875fc97_0_6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g1361875fc97_0_67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g1361875fc97_0_67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1361875fc97_0_685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36" name="Google Shape;136;g1361875fc97_0_685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37" name="Google Shape;137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g1361875fc97_0_685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42" name="Google Shape;142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1361875fc97_0_68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g1361875fc97_0_685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g1361875fc97_0_685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153" name="Google Shape;153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g1361875fc97_0_68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57" name="Google Shape;157;g1361875fc97_0_68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1361875fc97_0_68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1361875fc97_0_68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1361875fc97_0_68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1361875fc97_0_68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g1361875fc97_0_68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3" name="Google Shape;163;g1361875fc97_0_68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1361875fc97_0_68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1361875fc97_0_68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1361875fc97_0_68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g1361875fc97_0_68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68" name="Google Shape;168;g1361875fc97_0_68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1361875fc97_0_68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1361875fc97_0_68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1361875fc97_0_68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2" name="Google Shape;172;g1361875fc97_0_68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1361875fc97_0_68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1361875fc97_0_68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1361875fc97_0_68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1361875fc97_0_68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g1361875fc97_0_68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78" name="Google Shape;178;g1361875fc97_0_6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1361875fc97_0_68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361875fc97_0_68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1361875fc97_0_68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g1361875fc97_0_68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3" name="Google Shape;183;g1361875fc97_0_68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1361875fc97_0_68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1361875fc97_0_68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1361875fc97_0_68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g1361875fc97_0_68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88" name="Google Shape;188;g1361875fc97_0_68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1361875fc97_0_68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1361875fc97_0_68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g1361875fc97_0_68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2" name="Google Shape;192;g1361875fc97_0_68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1361875fc97_0_68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1361875fc97_0_68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1361875fc97_0_68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1361875fc97_0_68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97" name="Google Shape;197;g1361875fc97_0_68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1361875fc97_0_68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1361875fc97_0_68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1361875fc97_0_68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1361875fc97_0_68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2" name="Google Shape;202;g1361875fc97_0_68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1361875fc97_0_68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1361875fc97_0_68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1361875fc97_0_68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1361875fc97_0_68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g1361875fc97_0_68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08" name="Google Shape;208;g1361875fc97_0_68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1361875fc97_0_68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1361875fc97_0_68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1361875fc97_0_68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g1361875fc97_0_68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3" name="Google Shape;213;g1361875fc97_0_68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1361875fc97_0_68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1361875fc97_0_68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g1361875fc97_0_68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17" name="Google Shape;217;g1361875fc97_0_68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1361875fc97_0_68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1361875fc97_0_68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g1361875fc97_0_68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g1361875fc97_0_68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2" name="Google Shape;222;g1361875fc97_0_68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1361875fc97_0_68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1361875fc97_0_68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1361875fc97_0_68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1361875fc97_0_68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g1361875fc97_0_68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28" name="Google Shape;228;g1361875fc97_0_68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1361875fc97_0_68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1361875fc97_0_68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1361875fc97_0_68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Google Shape;232;g1361875fc97_0_68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3" name="Google Shape;233;g1361875fc97_0_68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1361875fc97_0_68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g1361875fc97_0_68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g1361875fc97_0_68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37" name="Google Shape;237;g1361875fc97_0_68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361875fc97_0_68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1361875fc97_0_68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1361875fc97_0_68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1361875fc97_0_68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g1361875fc97_0_68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3" name="Google Shape;243;g1361875fc97_0_68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1361875fc97_0_68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1361875fc97_0_68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1361875fc97_0_68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g1361875fc97_0_68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48" name="Google Shape;248;g1361875fc97_0_68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1361875fc97_0_68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1361875fc97_0_68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1361875fc97_0_68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g1361875fc97_0_68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3" name="Google Shape;253;g1361875fc97_0_68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1361875fc97_0_68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1361875fc97_0_68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g1361875fc97_0_68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57" name="Google Shape;257;g1361875fc97_0_68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1361875fc97_0_68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1361875fc97_0_68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1361875fc97_0_68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g1361875fc97_0_68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g1361875fc97_0_68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g1361875fc97_0_68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61875fc97_0_5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g1361875fc97_0_5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g1361875fc97_0_54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ina.paulike@nsa.smm.l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playlist?list=PLb3M6Z90Z4rRf8MMXfrKj_2hWlkqxN9N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e-tar.lt/portal/lt/legalAct/06c1f24040b711edbc04912defe897d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b3M6Z90Z4rRf8MMXfrKj_2hWlkqxN9N7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kykla2030.lt/uzsienio-patirtis-2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2L3ER-oNtL-X4-ac8fui270zpCROP4Yg7fl24gqvG7A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okykla2030.lt/wp-content/uploads/2021/10/PASIRENGIMO-DIEGTI-ATNAUJINTAS-BENDRASIAS-PROGRAMAS-ISIVERTINIMO-KRITERIJAI_v13-su-priedai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1aigMbrE3P_osbptt5DbGe3d7FLObLx/edit?usp=sharing&amp;ouid=101040787861246623766&amp;rtpof=true&amp;sd=tru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bp-diegimo-tyrima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QlVk0wRe-zP56EmyZMscE6WUdb4lqd-e/view?usp=sharing" TargetMode="External"/><Relationship Id="rId3" Type="http://schemas.openxmlformats.org/officeDocument/2006/relationships/hyperlink" Target="https://www.nsa.smm.lt/wp-content/uploads/2022/06/Tyrimo-ataskaita-2022-06-10.pdf" TargetMode="External"/><Relationship Id="rId7" Type="http://schemas.openxmlformats.org/officeDocument/2006/relationships/hyperlink" Target="https://docs.google.com/document/d/1vNZ6-nszB2TiRb4JMQq5yfei1926RrP8/edit?usp=sharing&amp;ouid=101040787861246623766&amp;rtpof=true&amp;sd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drive.google.com/drive/folders/1YEWdHfILCF5hF8BSp1n8XiCocWsYYSu9?usp=sharing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okykla.lt/bendrasis/bendrosios-programos/atnaujintos-bendrosios-programos" TargetMode="External"/><Relationship Id="rId3" Type="http://schemas.openxmlformats.org/officeDocument/2006/relationships/hyperlink" Target="https://www.e-tar.lt/portal/lt/legalAct/06c1f24040b711edbc04912defe897d1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12" Type="http://schemas.openxmlformats.org/officeDocument/2006/relationships/hyperlink" Target="http://www.mokykla2030.l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kykla2030.lt/infografikai/" TargetMode="External"/><Relationship Id="rId11" Type="http://schemas.openxmlformats.org/officeDocument/2006/relationships/hyperlink" Target="https://docs.google.com/presentation/d/17Pofbe6LaKyRg0318KItc_sljVWWEqe_/edit?usp=sharing&amp;ouid=101040787861246623766&amp;rtpof=true&amp;sd=true" TargetMode="External"/><Relationship Id="rId5" Type="http://schemas.openxmlformats.org/officeDocument/2006/relationships/hyperlink" Target="https://smsm.lrv.lt/uploads/smsm/documents/files/teisine_informacija/ugdymo-turinio-kurimas-mokykliniu-lygmeniu-ramute-bruzgeleviciene.pdf" TargetMode="External"/><Relationship Id="rId10" Type="http://schemas.openxmlformats.org/officeDocument/2006/relationships/hyperlink" Target="http://www.svietimonaujienos.lt/kaip-mokyklai-sekmingai-pasiruosti-ugdymo-turinio-atnaujinimui/" TargetMode="External"/><Relationship Id="rId4" Type="http://schemas.openxmlformats.org/officeDocument/2006/relationships/hyperlink" Target="https://www.nsa.smm.lt/wp-content/uploads/2021/10/Ugdymo-turinio-kaita_spaudai.pdf" TargetMode="External"/><Relationship Id="rId9" Type="http://schemas.openxmlformats.org/officeDocument/2006/relationships/hyperlink" Target="https://www.nsa.smm.lt/wp-content/uploads/2022/06/Tyrimo-ataskaita-2022-06-10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sa.smm.lt/wp-content/uploads/2021/12/EBPO_Ko-mokosi-mokiniai-viesinimui.pdf?fbclid=IwAR0R3CYzCA8iRWfKEBTJ9a-JKLPYLPX9eP_tczFGrkGPb43CGAdqiDGcUB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34777c6ba_0_8"/>
          <p:cNvSpPr txBox="1">
            <a:spLocks noGrp="1"/>
          </p:cNvSpPr>
          <p:nvPr>
            <p:ph type="ctrTitle"/>
          </p:nvPr>
        </p:nvSpPr>
        <p:spPr>
          <a:xfrm>
            <a:off x="571900" y="1307300"/>
            <a:ext cx="5080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" dirty="0"/>
              <a:t>Pasirengimas ugdymo turinio atnaujinimui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7561"/>
              <a:buNone/>
            </a:pPr>
            <a:r>
              <a:rPr lang="lt" sz="182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Projektas </a:t>
            </a:r>
            <a:r>
              <a:rPr lang="lt" sz="1822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„Skaitmeninio </a:t>
            </a:r>
            <a:r>
              <a:rPr lang="lt" sz="182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ugdymo turinio kūrimas ir </a:t>
            </a:r>
            <a:r>
              <a:rPr lang="lt" sz="1822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diegimas“. </a:t>
            </a:r>
            <a:r>
              <a:rPr lang="lt" sz="182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Pagalba savivaldybėms ir mokykloms.</a:t>
            </a:r>
            <a:endParaRPr sz="1822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Google Shape;271;g1534777c6ba_0_8"/>
          <p:cNvSpPr txBox="1">
            <a:spLocks noGrp="1"/>
          </p:cNvSpPr>
          <p:nvPr>
            <p:ph type="subTitle" idx="1"/>
          </p:nvPr>
        </p:nvSpPr>
        <p:spPr>
          <a:xfrm>
            <a:off x="571890" y="4262034"/>
            <a:ext cx="5189342" cy="109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400">
                <a:solidFill>
                  <a:schemeClr val="lt1"/>
                </a:solidFill>
              </a:rPr>
              <a:t>Kristina Paulikė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400">
              <a:solidFill>
                <a:schemeClr val="lt1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kristina.paulike@nsa.smm.lt</a:t>
            </a:r>
            <a:r>
              <a:rPr lang="lt" sz="1100">
                <a:solidFill>
                  <a:schemeClr val="lt1"/>
                </a:solidFill>
              </a:rPr>
              <a:t> </a:t>
            </a:r>
            <a:endParaRPr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>
                <a:solidFill>
                  <a:schemeClr val="lt1"/>
                </a:solidFill>
              </a:rPr>
              <a:t>868647107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272" name="Google Shape;272;g1534777c6ba_0_8" descr="Grupės | emokykl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9729" y="1190636"/>
            <a:ext cx="1050521" cy="9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10</a:t>
            </a:fld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title"/>
          </p:nvPr>
        </p:nvSpPr>
        <p:spPr>
          <a:xfrm>
            <a:off x="1328738" y="57790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(1). </a:t>
            </a:r>
            <a:r>
              <a:rPr lang="lt" sz="2200">
                <a:solidFill>
                  <a:srgbClr val="426C6C"/>
                </a:solidFill>
              </a:rPr>
              <a:t>Bendrųjų programų įvadas ir</a:t>
            </a:r>
            <a:br>
              <a:rPr lang="lt" sz="2200">
                <a:solidFill>
                  <a:srgbClr val="426C6C"/>
                </a:solidFill>
              </a:rPr>
            </a:br>
            <a:r>
              <a:rPr lang="lt" sz="2200">
                <a:solidFill>
                  <a:srgbClr val="426C6C"/>
                </a:solidFill>
              </a:rPr>
              <a:t>Kompetencijų raidos aprašas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340" name="Google Shape;340;p65"/>
          <p:cNvSpPr txBox="1"/>
          <p:nvPr/>
        </p:nvSpPr>
        <p:spPr>
          <a:xfrm>
            <a:off x="5092950" y="1728875"/>
            <a:ext cx="390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b="1">
                <a:solidFill>
                  <a:schemeClr val="dk2"/>
                </a:solidFill>
              </a:rPr>
              <a:t>Atnaujintos BP: </a:t>
            </a:r>
            <a:r>
              <a:rPr lang="lt">
                <a:solidFill>
                  <a:schemeClr val="accent1"/>
                </a:solidFill>
              </a:rPr>
              <a:t>https://www.emokykla.lt/bendrasis/bendrosios-programos/atnaujintos-bendrosios-programos </a:t>
            </a:r>
            <a:r>
              <a:rPr lang="lt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0000">
            <a:off x="4136963" y="3974535"/>
            <a:ext cx="870074" cy="8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5"/>
          <p:cNvSpPr txBox="1"/>
          <p:nvPr/>
        </p:nvSpPr>
        <p:spPr>
          <a:xfrm>
            <a:off x="5092950" y="2843325"/>
            <a:ext cx="3822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/>
              <a:t>BP įgyvendinimo rekomendacijos. Renginių įrašai:</a:t>
            </a:r>
            <a:r>
              <a:rPr lang="lt"/>
              <a:t> </a:t>
            </a:r>
            <a:r>
              <a:rPr lang="lt" u="sng">
                <a:solidFill>
                  <a:srgbClr val="2D857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https://www.youtube.com/playlist?list=PLb3M6Z90Z4rRf8MMXfrKj_2hWlkqxN9N7</a:t>
            </a:r>
            <a:r>
              <a:rPr lang="lt"/>
              <a:t> </a:t>
            </a:r>
            <a:endParaRPr/>
          </a:p>
        </p:txBody>
      </p:sp>
      <p:pic>
        <p:nvPicPr>
          <p:cNvPr id="343" name="Google Shape;34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200" y="1526625"/>
            <a:ext cx="4661001" cy="263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4ac97a2e61_3_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2420"/>
              <a:t>BP įgyvendinimo rekomendacijų struktūra</a:t>
            </a:r>
            <a:endParaRPr sz="2420"/>
          </a:p>
        </p:txBody>
      </p:sp>
      <p:sp>
        <p:nvSpPr>
          <p:cNvPr id="349" name="Google Shape;349;g14ac97a2e61_3_3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11</a:t>
            </a:fld>
            <a:endParaRPr/>
          </a:p>
        </p:txBody>
      </p:sp>
      <p:pic>
        <p:nvPicPr>
          <p:cNvPr id="350" name="Google Shape;350;g14ac97a2e61_3_33"/>
          <p:cNvPicPr preferRelativeResize="0"/>
          <p:nvPr/>
        </p:nvPicPr>
        <p:blipFill rotWithShape="1">
          <a:blip r:embed="rId3">
            <a:alphaModFix/>
          </a:blip>
          <a:srcRect t="10666"/>
          <a:stretch/>
        </p:blipFill>
        <p:spPr>
          <a:xfrm>
            <a:off x="421963" y="1415400"/>
            <a:ext cx="8300074" cy="343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039" y="1291762"/>
            <a:ext cx="5749976" cy="321093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6" name="Google Shape;356;p9"/>
          <p:cNvSpPr txBox="1"/>
          <p:nvPr/>
        </p:nvSpPr>
        <p:spPr>
          <a:xfrm>
            <a:off x="1656369" y="4730801"/>
            <a:ext cx="6261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sng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https://www.e-tar.lt/portal/lt/legalAct/06c1f24040b711edbc04912defe897d1</a:t>
            </a:r>
            <a:r>
              <a:rPr lang="lt" sz="14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9"/>
          <p:cNvSpPr txBox="1">
            <a:spLocks noGrp="1"/>
          </p:cNvSpPr>
          <p:nvPr>
            <p:ph type="title"/>
          </p:nvPr>
        </p:nvSpPr>
        <p:spPr>
          <a:xfrm>
            <a:off x="1198229" y="535234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(2). </a:t>
            </a:r>
            <a:r>
              <a:rPr lang="lt" sz="2000">
                <a:solidFill>
                  <a:srgbClr val="426C6C"/>
                </a:solidFill>
              </a:rPr>
              <a:t>Bendrosios programos</a:t>
            </a:r>
            <a:endParaRPr sz="2400">
              <a:solidFill>
                <a:srgbClr val="426C6C"/>
              </a:solidFill>
            </a:endParaRPr>
          </a:p>
        </p:txBody>
      </p:sp>
      <p:pic>
        <p:nvPicPr>
          <p:cNvPr id="358" name="Google Shape;35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295" y="4172988"/>
            <a:ext cx="870074" cy="86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c3af2e712_0_1"/>
          <p:cNvSpPr txBox="1">
            <a:spLocks noGrp="1"/>
          </p:cNvSpPr>
          <p:nvPr>
            <p:ph type="title"/>
          </p:nvPr>
        </p:nvSpPr>
        <p:spPr>
          <a:xfrm>
            <a:off x="1251150" y="1117950"/>
            <a:ext cx="30000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1340" b="0" u="sng">
                <a:solidFill>
                  <a:schemeClr val="hlink"/>
                </a:solidFill>
                <a:hlinkClick r:id="rId3"/>
              </a:rPr>
              <a:t>https://www.youtube.com/playlist?list=PLb3M6Z90Z4rRf8MMXfrKj_2hWlkqxN9N7</a:t>
            </a:r>
            <a:r>
              <a:rPr lang="lt" sz="1340" b="0"/>
              <a:t> </a:t>
            </a:r>
            <a:endParaRPr sz="1340" b="0"/>
          </a:p>
        </p:txBody>
      </p:sp>
      <p:sp>
        <p:nvSpPr>
          <p:cNvPr id="364" name="Google Shape;364;g15c3af2e712_0_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13</a:t>
            </a:fld>
            <a:endParaRPr/>
          </a:p>
        </p:txBody>
      </p:sp>
      <p:pic>
        <p:nvPicPr>
          <p:cNvPr id="365" name="Google Shape;365;g15c3af2e71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638" y="1880539"/>
            <a:ext cx="605871" cy="6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15c3af2e71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75" y="2771850"/>
            <a:ext cx="4144250" cy="2208000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  <p:sp>
        <p:nvSpPr>
          <p:cNvPr id="367" name="Google Shape;367;g15c3af2e712_0_1"/>
          <p:cNvSpPr txBox="1"/>
          <p:nvPr/>
        </p:nvSpPr>
        <p:spPr>
          <a:xfrm>
            <a:off x="4739275" y="43642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u="sng">
                <a:solidFill>
                  <a:schemeClr val="hlink"/>
                </a:solidFill>
                <a:hlinkClick r:id="rId6"/>
              </a:rPr>
              <a:t>https://www.mokykla2030.lt/uzsienio-patirtis-2/</a:t>
            </a:r>
            <a:r>
              <a:rPr lang="lt"/>
              <a:t> </a:t>
            </a:r>
            <a:endParaRPr/>
          </a:p>
        </p:txBody>
      </p:sp>
      <p:pic>
        <p:nvPicPr>
          <p:cNvPr id="368" name="Google Shape;368;g15c3af2e71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566346">
            <a:off x="4825812" y="3787264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15c3af2e712_0_1"/>
          <p:cNvSpPr txBox="1"/>
          <p:nvPr/>
        </p:nvSpPr>
        <p:spPr>
          <a:xfrm>
            <a:off x="440675" y="2571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>
                <a:solidFill>
                  <a:srgbClr val="2D857F"/>
                </a:solidFill>
              </a:rPr>
              <a:t>Užsienio konsultacijos</a:t>
            </a:r>
            <a:endParaRPr b="1">
              <a:solidFill>
                <a:srgbClr val="2D857F"/>
              </a:solidFill>
            </a:endParaRPr>
          </a:p>
        </p:txBody>
      </p:sp>
      <p:sp>
        <p:nvSpPr>
          <p:cNvPr id="370" name="Google Shape;370;g15c3af2e712_0_1"/>
          <p:cNvSpPr txBox="1">
            <a:spLocks noGrp="1"/>
          </p:cNvSpPr>
          <p:nvPr>
            <p:ph type="title"/>
          </p:nvPr>
        </p:nvSpPr>
        <p:spPr>
          <a:xfrm>
            <a:off x="1508050" y="194350"/>
            <a:ext cx="72414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Renginių įrašai UTA tema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1600" b="0"/>
              <a:t>(vadovams, mokytojams, ekspertams, tėvams, socialiniams partneriams)</a:t>
            </a:r>
            <a:endParaRPr sz="1600" b="0">
              <a:solidFill>
                <a:srgbClr val="426C6C"/>
              </a:solidFill>
            </a:endParaRPr>
          </a:p>
        </p:txBody>
      </p:sp>
      <p:pic>
        <p:nvPicPr>
          <p:cNvPr id="371" name="Google Shape;371;g15c3af2e712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500" y="1117950"/>
            <a:ext cx="4737756" cy="227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44c5f27627_0_4"/>
          <p:cNvSpPr txBox="1">
            <a:spLocks noGrp="1"/>
          </p:cNvSpPr>
          <p:nvPr>
            <p:ph type="title"/>
          </p:nvPr>
        </p:nvSpPr>
        <p:spPr>
          <a:xfrm>
            <a:off x="1215000" y="520775"/>
            <a:ext cx="77850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lt"/>
              <a:t>Nuo ko pradėti - strategija</a:t>
            </a:r>
            <a:endParaRPr/>
          </a:p>
        </p:txBody>
      </p:sp>
      <p:sp>
        <p:nvSpPr>
          <p:cNvPr id="377" name="Google Shape;377;g144c5f27627_0_4"/>
          <p:cNvSpPr txBox="1">
            <a:spLocks noGrp="1"/>
          </p:cNvSpPr>
          <p:nvPr>
            <p:ph type="body" idx="1"/>
          </p:nvPr>
        </p:nvSpPr>
        <p:spPr>
          <a:xfrm>
            <a:off x="144000" y="1405450"/>
            <a:ext cx="4125600" cy="3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lang="lt" sz="1600" b="1">
                <a:latin typeface="Arial"/>
                <a:ea typeface="Arial"/>
                <a:cs typeface="Arial"/>
                <a:sym typeface="Arial"/>
              </a:rPr>
              <a:t>Tikslas: </a:t>
            </a:r>
            <a:r>
              <a:rPr lang="lt" sz="1600">
                <a:latin typeface="Arial"/>
                <a:ea typeface="Arial"/>
                <a:cs typeface="Arial"/>
                <a:sym typeface="Arial"/>
              </a:rPr>
              <a:t>pasiruošti UTA įgyvendinimui mokykloje.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95"/>
              <a:buNone/>
            </a:pPr>
            <a:r>
              <a:rPr lang="lt" sz="1600" b="1">
                <a:latin typeface="Arial"/>
                <a:ea typeface="Arial"/>
                <a:cs typeface="Arial"/>
                <a:sym typeface="Arial"/>
              </a:rPr>
              <a:t>Uždaviniai: 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ir įveiklinti UTA komandą mokykloje.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Parengti veiksmų planą</a:t>
            </a:r>
            <a:endParaRPr/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Atlikti situacijos įsivertinimą.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sąlygas UTA diegimui.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02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Vykdyti pasiruošimo  proceso stebėseną.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sp>
        <p:nvSpPr>
          <p:cNvPr id="378" name="Google Shape;378;g144c5f27627_0_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14</a:t>
            </a:fld>
            <a:endParaRPr/>
          </a:p>
        </p:txBody>
      </p:sp>
      <p:pic>
        <p:nvPicPr>
          <p:cNvPr id="379" name="Google Shape;379;g144c5f27627_0_4"/>
          <p:cNvPicPr preferRelativeResize="0"/>
          <p:nvPr/>
        </p:nvPicPr>
        <p:blipFill rotWithShape="1">
          <a:blip r:embed="rId3">
            <a:alphaModFix/>
          </a:blip>
          <a:srcRect t="980"/>
          <a:stretch/>
        </p:blipFill>
        <p:spPr>
          <a:xfrm>
            <a:off x="4226173" y="1272840"/>
            <a:ext cx="4673500" cy="28382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380" name="Google Shape;380;g144c5f27627_0_4"/>
          <p:cNvSpPr txBox="1"/>
          <p:nvPr/>
        </p:nvSpPr>
        <p:spPr>
          <a:xfrm>
            <a:off x="655739" y="4426298"/>
            <a:ext cx="8200506" cy="58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5"/>
              <a:buFont typeface="Nunito"/>
              <a:buNone/>
            </a:pPr>
            <a:r>
              <a:rPr lang="lt" sz="14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Veiksmų plano pavyzdys mokyklai: </a:t>
            </a:r>
            <a:r>
              <a:rPr lang="lt" sz="1400" b="0" i="0" u="sng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https://docs.google.com/document/d/12L3ER-oNtL-X4-ac8fui270zpCROP4Yg7fl24gqvG7A/edit?usp=sharing</a:t>
            </a:r>
            <a:r>
              <a:rPr lang="lt" sz="1400" b="0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00" b="0" i="0" u="none" strike="noStrike" cap="none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1" name="Google Shape;381;g144c5f27627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238" y="42992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44c5f27627_0_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15</a:t>
            </a:fld>
            <a:endParaRPr/>
          </a:p>
        </p:txBody>
      </p:sp>
      <p:sp>
        <p:nvSpPr>
          <p:cNvPr id="387" name="Google Shape;387;g144c5f27627_0_11"/>
          <p:cNvSpPr txBox="1">
            <a:spLocks noGrp="1"/>
          </p:cNvSpPr>
          <p:nvPr>
            <p:ph type="title"/>
          </p:nvPr>
        </p:nvSpPr>
        <p:spPr>
          <a:xfrm>
            <a:off x="1315925" y="179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UTA komanda</a:t>
            </a:r>
            <a:endParaRPr/>
          </a:p>
        </p:txBody>
      </p:sp>
      <p:pic>
        <p:nvPicPr>
          <p:cNvPr id="388" name="Google Shape;388;g144c5f27627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00" y="732975"/>
            <a:ext cx="8458599" cy="4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44c5f27627_0_25"/>
          <p:cNvSpPr txBox="1">
            <a:spLocks noGrp="1"/>
          </p:cNvSpPr>
          <p:nvPr>
            <p:ph type="title"/>
          </p:nvPr>
        </p:nvSpPr>
        <p:spPr>
          <a:xfrm>
            <a:off x="411350" y="436075"/>
            <a:ext cx="80397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" sz="2400"/>
              <a:t>Rekomendacijos aiškiai komunikacijai </a:t>
            </a:r>
            <a:endParaRPr sz="2400"/>
          </a:p>
        </p:txBody>
      </p:sp>
      <p:sp>
        <p:nvSpPr>
          <p:cNvPr id="394" name="Google Shape;394;g144c5f27627_0_25"/>
          <p:cNvSpPr txBox="1">
            <a:spLocks noGrp="1"/>
          </p:cNvSpPr>
          <p:nvPr>
            <p:ph type="body" idx="1"/>
          </p:nvPr>
        </p:nvSpPr>
        <p:spPr>
          <a:xfrm>
            <a:off x="365475" y="1219525"/>
            <a:ext cx="5753700" cy="28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Sukurti švietimo padalinio, mokyklos interneto svetainėje </a:t>
            </a:r>
            <a:r>
              <a:rPr lang="lt" sz="1800" b="1">
                <a:solidFill>
                  <a:srgbClr val="426C6C"/>
                </a:solidFill>
              </a:rPr>
              <a:t>puslapį, </a:t>
            </a:r>
            <a:r>
              <a:rPr lang="lt" sz="1800"/>
              <a:t>skirtą UTA įgyvendinimui.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 b="1">
                <a:solidFill>
                  <a:srgbClr val="426C6C"/>
                </a:solidFill>
              </a:rPr>
              <a:t>Turinys:</a:t>
            </a:r>
            <a:endParaRPr sz="18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</a:t>
            </a:r>
            <a:r>
              <a:rPr lang="lt" sz="1600" b="1">
                <a:solidFill>
                  <a:srgbClr val="426C6C"/>
                </a:solidFill>
              </a:rPr>
              <a:t>komandos sudėtis, vadovo įsakymas.</a:t>
            </a:r>
            <a:r>
              <a:rPr lang="lt" sz="1600"/>
              <a:t> 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veiksmų </a:t>
            </a:r>
            <a:r>
              <a:rPr lang="lt" sz="1600" b="1">
                <a:solidFill>
                  <a:srgbClr val="426C6C"/>
                </a:solidFill>
              </a:rPr>
              <a:t>planas</a:t>
            </a:r>
            <a:r>
              <a:rPr lang="lt" sz="1600"/>
              <a:t>, laiko juosta.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 b="1">
                <a:solidFill>
                  <a:srgbClr val="426C6C"/>
                </a:solidFill>
              </a:rPr>
              <a:t>Paaiškinimai</a:t>
            </a:r>
            <a:r>
              <a:rPr lang="lt" sz="1600"/>
              <a:t>, kodėl būtina atnaujinti ugdymo turinį. 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reglamentuojantys </a:t>
            </a:r>
            <a:r>
              <a:rPr lang="lt" sz="1600" b="1">
                <a:solidFill>
                  <a:srgbClr val="426C6C"/>
                </a:solidFill>
              </a:rPr>
              <a:t>dokumentai. </a:t>
            </a:r>
            <a:endParaRPr sz="16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Vykusių ar planuojama </a:t>
            </a:r>
            <a:r>
              <a:rPr lang="lt" sz="1600" b="1">
                <a:solidFill>
                  <a:srgbClr val="426C6C"/>
                </a:solidFill>
              </a:rPr>
              <a:t>renginių sklaida.</a:t>
            </a:r>
            <a:endParaRPr sz="1600" b="1">
              <a:solidFill>
                <a:srgbClr val="426C6C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 b="1">
                <a:solidFill>
                  <a:srgbClr val="426C6C"/>
                </a:solidFill>
              </a:rPr>
              <a:t>Naudingos nuorodos UTA tema</a:t>
            </a:r>
            <a:r>
              <a:rPr lang="lt" sz="1600"/>
              <a:t> </a:t>
            </a:r>
            <a:r>
              <a:rPr lang="lt" sz="1400"/>
              <a:t>(rasite šio pristatymo pabaigoje) </a:t>
            </a:r>
            <a:endParaRPr sz="1400"/>
          </a:p>
        </p:txBody>
      </p:sp>
      <p:sp>
        <p:nvSpPr>
          <p:cNvPr id="395" name="Google Shape;395;g144c5f27627_0_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16</a:t>
            </a:fld>
            <a:endParaRPr/>
          </a:p>
        </p:txBody>
      </p:sp>
      <p:pic>
        <p:nvPicPr>
          <p:cNvPr id="396" name="Google Shape;396;g144c5f27627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775" y="1219525"/>
            <a:ext cx="2874000" cy="2313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7" name="Google Shape;397;g144c5f27627_0_25"/>
          <p:cNvSpPr txBox="1"/>
          <p:nvPr/>
        </p:nvSpPr>
        <p:spPr>
          <a:xfrm>
            <a:off x="1993275" y="4450800"/>
            <a:ext cx="6784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b="1"/>
              <a:t>Komunikacijo plano mokyklai pavyzdys: </a:t>
            </a:r>
            <a:r>
              <a:rPr lang="lt" sz="1000"/>
              <a:t>https://docs.google.com/spreadsheets/d/1R1aigMbrE3P_osbptt5DbGe3d7FLObLx/edit?usp=sharing&amp;ouid=101040787861246623766&amp;rtpof=true&amp;sd=true</a:t>
            </a:r>
            <a:endParaRPr sz="1000"/>
          </a:p>
        </p:txBody>
      </p:sp>
      <p:pic>
        <p:nvPicPr>
          <p:cNvPr id="398" name="Google Shape;398;g144c5f27627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4426" y="4524219"/>
            <a:ext cx="548699" cy="54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44c5f27627_0_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3275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Vizualizacijos įrankiai bendram darbui, viešinimui, komunikacijai</a:t>
            </a:r>
            <a:endParaRPr/>
          </a:p>
        </p:txBody>
      </p:sp>
      <p:sp>
        <p:nvSpPr>
          <p:cNvPr id="404" name="Google Shape;404;g144c5f27627_0_32"/>
          <p:cNvSpPr txBox="1">
            <a:spLocks noGrp="1"/>
          </p:cNvSpPr>
          <p:nvPr>
            <p:ph type="body" idx="1"/>
          </p:nvPr>
        </p:nvSpPr>
        <p:spPr>
          <a:xfrm>
            <a:off x="286550" y="1604125"/>
            <a:ext cx="2412600" cy="139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600" b="1"/>
              <a:t>Vizualizacijos ir bendro darbo įrankiai: 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lt" sz="1600" b="1"/>
              <a:t>Canva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lt" sz="1600" b="1"/>
              <a:t>Google doc</a:t>
            </a:r>
            <a:endParaRPr sz="1400" b="1"/>
          </a:p>
        </p:txBody>
      </p:sp>
      <p:sp>
        <p:nvSpPr>
          <p:cNvPr id="405" name="Google Shape;405;g144c5f27627_0_3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17</a:t>
            </a:fld>
            <a:endParaRPr/>
          </a:p>
        </p:txBody>
      </p:sp>
      <p:pic>
        <p:nvPicPr>
          <p:cNvPr id="406" name="Google Shape;406;g144c5f27627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6750" y="1661950"/>
            <a:ext cx="6003301" cy="31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44c5f27627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50" y="3108550"/>
            <a:ext cx="2114600" cy="15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44c5f27627_0_40"/>
          <p:cNvSpPr txBox="1">
            <a:spLocks noGrp="1"/>
          </p:cNvSpPr>
          <p:nvPr>
            <p:ph type="title"/>
          </p:nvPr>
        </p:nvSpPr>
        <p:spPr>
          <a:xfrm>
            <a:off x="1520450" y="422425"/>
            <a:ext cx="74793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2420"/>
              <a:t>Situacijos įsivertinimas ir stebėsena. </a:t>
            </a:r>
            <a:endParaRPr sz="242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1720" b="0"/>
              <a:t>Švietimo padaliniui, švietimo pagalbos įstaigai, mokyklai</a:t>
            </a:r>
            <a:endParaRPr sz="1720" b="0"/>
          </a:p>
        </p:txBody>
      </p:sp>
      <p:sp>
        <p:nvSpPr>
          <p:cNvPr id="413" name="Google Shape;413;g144c5f27627_0_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18</a:t>
            </a:fld>
            <a:endParaRPr/>
          </a:p>
        </p:txBody>
      </p:sp>
      <p:sp>
        <p:nvSpPr>
          <p:cNvPr id="414" name="Google Shape;414;g144c5f27627_0_40"/>
          <p:cNvSpPr/>
          <p:nvPr/>
        </p:nvSpPr>
        <p:spPr>
          <a:xfrm>
            <a:off x="584575" y="1421725"/>
            <a:ext cx="3231300" cy="3402600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144c5f27627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39" y="1547013"/>
            <a:ext cx="2983171" cy="315202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416" name="Google Shape;416;g144c5f27627_0_40"/>
          <p:cNvSpPr txBox="1"/>
          <p:nvPr/>
        </p:nvSpPr>
        <p:spPr>
          <a:xfrm>
            <a:off x="4571999" y="2362650"/>
            <a:ext cx="4319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4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www.mokykla2030.lt/wp-content/uploads/2021/10/PASIRENGIMO-DIEGTI-ATNAUJINTAS-BENDRASIAS-PROGRAMAS-ISIVERTINIMO-KRITERIJAI_v13-su-priedais.pdf</a:t>
            </a:r>
            <a:r>
              <a:rPr lang="lt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144c5f27627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475" y="224763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44c5f27627_0_70"/>
          <p:cNvSpPr txBox="1">
            <a:spLocks noGrp="1"/>
          </p:cNvSpPr>
          <p:nvPr>
            <p:ph type="title"/>
          </p:nvPr>
        </p:nvSpPr>
        <p:spPr>
          <a:xfrm>
            <a:off x="1420550" y="5530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Kaip sudaryti sąlygas UTA diegimui</a:t>
            </a:r>
            <a:endParaRPr sz="2400"/>
          </a:p>
        </p:txBody>
      </p:sp>
      <p:sp>
        <p:nvSpPr>
          <p:cNvPr id="423" name="Google Shape;423;g144c5f27627_0_70"/>
          <p:cNvSpPr txBox="1">
            <a:spLocks noGrp="1"/>
          </p:cNvSpPr>
          <p:nvPr>
            <p:ph type="body" idx="1"/>
          </p:nvPr>
        </p:nvSpPr>
        <p:spPr>
          <a:xfrm>
            <a:off x="405176" y="1552350"/>
            <a:ext cx="7803000" cy="16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Kvalifikacijos tobulinimas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(švietimo pagalbos įstaigų misija, formos: seminarai, konferencijos, kūrybinės dirbtuvės, bendradarbiavimo tinklai ir kt.).</a:t>
            </a:r>
            <a:endParaRPr sz="1600">
              <a:solidFill>
                <a:srgbClr val="42BA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Ugdymo priemonių ir aplinkų atnaujinimas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vaidmuo).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Specialistų užtikrinimas, pritraukimas </a:t>
            </a:r>
            <a:r>
              <a:rPr lang="lt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specialistų pritraukimo strategija, priemonės).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889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lang="lt" sz="2000" b="1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Komunikacijos ir socialinės partnerystės planas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144c5f27627_0_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19</a:t>
            </a:fld>
            <a:endParaRPr/>
          </a:p>
        </p:txBody>
      </p:sp>
      <p:sp>
        <p:nvSpPr>
          <p:cNvPr id="425" name="Google Shape;425;g144c5f27627_0_70"/>
          <p:cNvSpPr txBox="1"/>
          <p:nvPr/>
        </p:nvSpPr>
        <p:spPr>
          <a:xfrm>
            <a:off x="1420550" y="4044275"/>
            <a:ext cx="735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b="1"/>
              <a:t>Komunikacijo plano mokyklai pavyzdys: </a:t>
            </a:r>
            <a:r>
              <a:rPr lang="lt" sz="1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https://docs.google.com/spreadsheets/d/1R1aigMbrE3P_osbptt5DbGe3d7FLObLx/edit?usp=sharing&amp;ouid=101040787861246623766&amp;rtpof=true&amp;sd=true</a:t>
            </a:r>
            <a:r>
              <a:rPr lang="lt" sz="1100">
                <a:solidFill>
                  <a:schemeClr val="accent1"/>
                </a:solidFill>
              </a:rPr>
              <a:t> </a:t>
            </a:r>
            <a:endParaRPr sz="1100">
              <a:solidFill>
                <a:schemeClr val="accent1"/>
              </a:solidFill>
            </a:endParaRPr>
          </a:p>
        </p:txBody>
      </p:sp>
      <p:pic>
        <p:nvPicPr>
          <p:cNvPr id="426" name="Google Shape;426;g144c5f27627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000" y="404428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FED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>
            <a:spLocks noGrp="1"/>
          </p:cNvSpPr>
          <p:nvPr>
            <p:ph type="ctrTitle"/>
          </p:nvPr>
        </p:nvSpPr>
        <p:spPr>
          <a:xfrm>
            <a:off x="400558" y="1635304"/>
            <a:ext cx="50199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None/>
            </a:pPr>
            <a:r>
              <a:rPr lang="lt">
                <a:solidFill>
                  <a:srgbClr val="426C6C"/>
                </a:solidFill>
              </a:rPr>
              <a:t>Kodėl būtina atnaujinti ugdymo turinį. </a:t>
            </a:r>
            <a:br>
              <a:rPr lang="lt">
                <a:solidFill>
                  <a:srgbClr val="426C6C"/>
                </a:solidFill>
              </a:rPr>
            </a:br>
            <a:r>
              <a:rPr lang="lt">
                <a:solidFill>
                  <a:srgbClr val="426C6C"/>
                </a:solidFill>
              </a:rPr>
              <a:t>Kokios gali būti kliūtys.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278" name="Google Shape;278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44c5f27627_0_76"/>
          <p:cNvSpPr txBox="1">
            <a:spLocks noGrp="1"/>
          </p:cNvSpPr>
          <p:nvPr>
            <p:ph type="title"/>
          </p:nvPr>
        </p:nvSpPr>
        <p:spPr>
          <a:xfrm>
            <a:off x="625300" y="2072100"/>
            <a:ext cx="25080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Socialinė partnerystė - tinklaveika</a:t>
            </a:r>
            <a:endParaRPr/>
          </a:p>
        </p:txBody>
      </p:sp>
      <p:sp>
        <p:nvSpPr>
          <p:cNvPr id="432" name="Google Shape;432;g144c5f27627_0_7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20</a:t>
            </a:fld>
            <a:endParaRPr/>
          </a:p>
        </p:txBody>
      </p:sp>
      <p:pic>
        <p:nvPicPr>
          <p:cNvPr id="433" name="Google Shape;433;g144c5f27627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2416" y="680015"/>
            <a:ext cx="4236447" cy="396552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534777c6ba_0_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Klausimai man ir mano bendruomenei</a:t>
            </a:r>
            <a:endParaRPr/>
          </a:p>
        </p:txBody>
      </p:sp>
      <p:sp>
        <p:nvSpPr>
          <p:cNvPr id="439" name="Google Shape;439;g1534777c6ba_0_28"/>
          <p:cNvSpPr txBox="1">
            <a:spLocks noGrp="1"/>
          </p:cNvSpPr>
          <p:nvPr>
            <p:ph type="body" idx="1"/>
          </p:nvPr>
        </p:nvSpPr>
        <p:spPr>
          <a:xfrm>
            <a:off x="397350" y="1415400"/>
            <a:ext cx="8349300" cy="3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turiu ambicingų darbuotojų, kurie norėtų dalyvauti reformos grupės veikloje?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 darbuotojų, kurie aistringai domisi mokymu ir norėtų prisijungti?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Kiek darbuotojai informuoti apie reformą?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Kaip gerai informuoti mokiniai, tėvai, socialiniai partneriai?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kitų mokyklų, su kuriomis galėtume bendradarbiauti?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turime gerosios patirties, kuria galėtume pasidalyti su kitais?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Kokius mokymus baigė darbuotojai, ką galime pasiūlyti mokykloje?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 pasimokėme iš </a:t>
            </a:r>
            <a:r>
              <a:rPr lang="lt" sz="17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veiklos tyrime</a:t>
            </a:r>
            <a:r>
              <a:rPr lang="lt" sz="1700">
                <a:latin typeface="Arial"/>
                <a:ea typeface="Arial"/>
                <a:cs typeface="Arial"/>
                <a:sym typeface="Arial"/>
              </a:rPr>
              <a:t> dalyvavusių mokyklų?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galiu jose apsilankyti, pasikviesti </a:t>
            </a:r>
            <a:r>
              <a:rPr lang="lt" sz="1700" b="1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veiklos tyrimo</a:t>
            </a:r>
            <a:r>
              <a:rPr lang="lt" sz="1700">
                <a:latin typeface="Arial"/>
                <a:ea typeface="Arial"/>
                <a:cs typeface="Arial"/>
                <a:sym typeface="Arial"/>
              </a:rPr>
              <a:t> dalyvius pas save?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1534777c6ba_0_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21</a:t>
            </a:fld>
            <a:endParaRPr/>
          </a:p>
        </p:txBody>
      </p:sp>
      <p:sp>
        <p:nvSpPr>
          <p:cNvPr id="441" name="Google Shape;441;g1534777c6ba_0_28"/>
          <p:cNvSpPr txBox="1"/>
          <p:nvPr/>
        </p:nvSpPr>
        <p:spPr>
          <a:xfrm>
            <a:off x="1112100" y="4612725"/>
            <a:ext cx="722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b="1"/>
              <a:t>Užsienio konsultantų patarimai:</a:t>
            </a:r>
            <a:r>
              <a:rPr lang="lt"/>
              <a:t> https://www.mokykla2030.lt/uzsienio-patirtis-2/</a:t>
            </a:r>
            <a:endParaRPr/>
          </a:p>
        </p:txBody>
      </p:sp>
      <p:pic>
        <p:nvPicPr>
          <p:cNvPr id="442" name="Google Shape;442;g1534777c6ba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38" y="44101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5c5d0003bb_0_17"/>
          <p:cNvSpPr txBox="1">
            <a:spLocks noGrp="1"/>
          </p:cNvSpPr>
          <p:nvPr>
            <p:ph type="title"/>
          </p:nvPr>
        </p:nvSpPr>
        <p:spPr>
          <a:xfrm>
            <a:off x="315950" y="1723325"/>
            <a:ext cx="25527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lt" sz="2120"/>
              <a:t>Projekto skaitmeninio ugdymo turinio kūrimas ir diegimas 2 uždavinio veiklos (1)</a:t>
            </a:r>
            <a:endParaRPr sz="2120"/>
          </a:p>
        </p:txBody>
      </p:sp>
      <p:sp>
        <p:nvSpPr>
          <p:cNvPr id="448" name="Google Shape;448;g15c5d0003bb_0_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22</a:t>
            </a:fld>
            <a:endParaRPr/>
          </a:p>
        </p:txBody>
      </p:sp>
      <p:pic>
        <p:nvPicPr>
          <p:cNvPr id="449" name="Google Shape;449;g15c5d0003b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0" y="362850"/>
            <a:ext cx="5863098" cy="44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5c5d0003bb_0_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23</a:t>
            </a:fld>
            <a:endParaRPr/>
          </a:p>
        </p:txBody>
      </p:sp>
      <p:sp>
        <p:nvSpPr>
          <p:cNvPr id="455" name="Google Shape;455;g15c5d0003bb_0_25"/>
          <p:cNvSpPr txBox="1"/>
          <p:nvPr/>
        </p:nvSpPr>
        <p:spPr>
          <a:xfrm>
            <a:off x="189575" y="1763925"/>
            <a:ext cx="27675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12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Projekto skaitmeninio ugdymo turinio kūrimas ir diegimas 2 uždavinio veiklos (2)</a:t>
            </a:r>
            <a:endParaRPr/>
          </a:p>
        </p:txBody>
      </p:sp>
      <p:pic>
        <p:nvPicPr>
          <p:cNvPr id="456" name="Google Shape;456;g15c5d0003b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550" y="355650"/>
            <a:ext cx="5845214" cy="44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4ac97a2e61_3_14"/>
          <p:cNvSpPr txBox="1">
            <a:spLocks noGrp="1"/>
          </p:cNvSpPr>
          <p:nvPr>
            <p:ph type="title"/>
          </p:nvPr>
        </p:nvSpPr>
        <p:spPr>
          <a:xfrm>
            <a:off x="330950" y="1433450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Tyrimo ataskaita: </a:t>
            </a:r>
            <a:r>
              <a:rPr lang="lt" sz="1100" b="0">
                <a:solidFill>
                  <a:schemeClr val="accen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lt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14ac97a2e61_3_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24</a:t>
            </a:fld>
            <a:endParaRPr/>
          </a:p>
        </p:txBody>
      </p:sp>
      <p:pic>
        <p:nvPicPr>
          <p:cNvPr id="463" name="Google Shape;463;g14ac97a2e61_3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66987">
            <a:off x="3359238" y="791988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4ac97a2e61_3_14"/>
          <p:cNvSpPr txBox="1">
            <a:spLocks noGrp="1"/>
          </p:cNvSpPr>
          <p:nvPr>
            <p:ph type="title"/>
          </p:nvPr>
        </p:nvSpPr>
        <p:spPr>
          <a:xfrm>
            <a:off x="330950" y="2204100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Pamokų planų pavyzdžiai: </a:t>
            </a:r>
            <a:r>
              <a:rPr lang="lt" sz="1100" b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https://drive.google.com/drive/folders/1YEWdHfILCF5hF8BSp1n8XiCocWsYYSu9?usp=sharing</a:t>
            </a:r>
            <a:r>
              <a:rPr lang="lt" sz="11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1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g14ac97a2e61_3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1920" y="302388"/>
            <a:ext cx="4588051" cy="453871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14ac97a2e61_3_14"/>
          <p:cNvSpPr txBox="1">
            <a:spLocks noGrp="1"/>
          </p:cNvSpPr>
          <p:nvPr>
            <p:ph type="title"/>
          </p:nvPr>
        </p:nvSpPr>
        <p:spPr>
          <a:xfrm>
            <a:off x="330950" y="3002175"/>
            <a:ext cx="37842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Pamokos stebėjimo protokolas: </a:t>
            </a:r>
            <a:r>
              <a:rPr lang="lt" sz="1100" b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https://docs.google.com/document/d/1vNZ6-nszB2TiRb4JMQq5yfei1926RrP8/edit?usp=sharing&amp;ouid=101040787861246623766&amp;rtpof=true&amp;sd=true</a:t>
            </a:r>
            <a:r>
              <a:rPr lang="lt" sz="11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14ac97a2e61_3_14"/>
          <p:cNvSpPr txBox="1"/>
          <p:nvPr/>
        </p:nvSpPr>
        <p:spPr>
          <a:xfrm>
            <a:off x="330950" y="4001475"/>
            <a:ext cx="3784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1100" b="1"/>
              <a:t>Kompetencijų žemėlapių pavyzdžiai: </a:t>
            </a:r>
            <a:r>
              <a:rPr lang="lt" sz="11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https://drive.google.com/file/d/1QlVk0wRe-zP56EmyZMscE6WUdb4lqd-e/view?usp=sharing</a:t>
            </a:r>
            <a:r>
              <a:rPr lang="lt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"/>
          <p:cNvSpPr txBox="1">
            <a:spLocks noGrp="1"/>
          </p:cNvSpPr>
          <p:nvPr>
            <p:ph type="title"/>
          </p:nvPr>
        </p:nvSpPr>
        <p:spPr>
          <a:xfrm>
            <a:off x="983125" y="130425"/>
            <a:ext cx="7030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300"/>
              <a:t>Naudinga informacija</a:t>
            </a:r>
            <a:endParaRPr sz="2300"/>
          </a:p>
        </p:txBody>
      </p:sp>
      <p:sp>
        <p:nvSpPr>
          <p:cNvPr id="473" name="Google Shape;473;p47"/>
          <p:cNvSpPr txBox="1">
            <a:spLocks noGrp="1"/>
          </p:cNvSpPr>
          <p:nvPr>
            <p:ph type="body" idx="1"/>
          </p:nvPr>
        </p:nvSpPr>
        <p:spPr>
          <a:xfrm>
            <a:off x="191850" y="1048900"/>
            <a:ext cx="8760300" cy="3892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b="1">
                <a:solidFill>
                  <a:schemeClr val="dk2"/>
                </a:solidFill>
              </a:rPr>
              <a:t>Bendrosios programos (patvirtintos</a:t>
            </a:r>
            <a:r>
              <a:rPr lang="lt" sz="1100">
                <a:solidFill>
                  <a:schemeClr val="dk2"/>
                </a:solidFill>
              </a:rPr>
              <a:t> (</a:t>
            </a:r>
            <a:r>
              <a:rPr lang="lt" sz="1100"/>
              <a:t>2022-09-30)</a:t>
            </a:r>
            <a:r>
              <a:rPr lang="lt" sz="1100">
                <a:solidFill>
                  <a:schemeClr val="dk2"/>
                </a:solidFill>
              </a:rPr>
              <a:t>: </a:t>
            </a:r>
            <a:r>
              <a:rPr lang="lt" sz="1100" u="sng">
                <a:solidFill>
                  <a:schemeClr val="hlink"/>
                </a:solidFill>
                <a:hlinkClick r:id="rId3"/>
              </a:rPr>
              <a:t>https://www.e-tar.lt/portal/lt/legalAct/06c1f24040b711edbc04912defe897d1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Bakonis, E. (2017). Ugdymo turinio kaita: kas lemia sėkmę? Švietimo problemos analizė,4(160). </a:t>
            </a:r>
            <a:r>
              <a:rPr lang="lt" sz="1100" u="sng">
                <a:solidFill>
                  <a:schemeClr val="hlink"/>
                </a:solidFill>
                <a:hlinkClick r:id="rId4"/>
              </a:rPr>
              <a:t>https://www.nsa.smm.lt/wp-content/uploads/2021/10/Ugdymo-turinio-kaita_spaudai.pdf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Bruzgelevičienė, R. (2020). Ugdymo turinio kūrimas mokyklos lygmeniu: galimybės ir iššūkiai. Vilnius: Nacionalinė švietimo agentūra. </a:t>
            </a:r>
            <a:r>
              <a:rPr lang="lt" sz="1100" u="sng">
                <a:solidFill>
                  <a:schemeClr val="hlink"/>
                </a:solidFill>
                <a:hlinkClick r:id="rId5"/>
              </a:rPr>
              <a:t>https://smsm.lrv.lt/uploads/smsm/documents/files/teisine_informacija/ugdymo-turinio-kurimas-mokykliniu-lygmeniu-ramute-bruzgeleviciene.pdf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Lambert, L. (2011). Lyderystės gebėjimai ir tvari mokyklų pažanga. Vilnius: Švietimo aprūpinimo centras.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Teminiai infografikai. </a:t>
            </a:r>
            <a:r>
              <a:rPr lang="lt" sz="1100" u="sng">
                <a:solidFill>
                  <a:schemeClr val="hlink"/>
                </a:solidFill>
                <a:hlinkClick r:id="rId6"/>
              </a:rPr>
              <a:t>https://www.mokykla2030.lt/infografikai/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Pasirengimo diegti atnaujintas bendrąsias programas įsivertinimo kriterijai. </a:t>
            </a:r>
            <a:r>
              <a:rPr lang="lt" sz="1100" u="sng">
                <a:solidFill>
                  <a:schemeClr val="hlink"/>
                </a:solidFill>
                <a:hlinkClick r:id="rId7"/>
              </a:rPr>
              <a:t>https://www.mokykla2030.lt/wp-content/uploads/2021/10/PASIRENGIMO-DIEGTI-ATNAUJINTAS-BENDRASIAS-PROGRAMAS-ISIVERTINIMO-KRITERIJAI_v13-su-priedais.pdf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Rekomendacijos dėl atnaujintų bendrųjų programų pritaikymo specialiųjų ugdymosi poreikių turintiems mokiniams. </a:t>
            </a:r>
            <a:r>
              <a:rPr lang="lt" sz="1100" u="sng">
                <a:solidFill>
                  <a:schemeClr val="hlink"/>
                </a:solidFill>
                <a:hlinkClick r:id="rId8"/>
              </a:rPr>
              <a:t>https://www.emokykla.lt/bendrasis/bendrosios-programos/atnaujintos-bendrosios-programos</a:t>
            </a:r>
            <a:r>
              <a:rPr lang="lt" sz="1100"/>
              <a:t>  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Mokyklų pasirengimo diegti atnaujintas pradinio, pagrindinio ir vidurinio ugdymo bendrąsias programas veiklos tyrimo ataskaita. </a:t>
            </a:r>
            <a:r>
              <a:rPr lang="lt" sz="1100" u="sng">
                <a:solidFill>
                  <a:schemeClr val="hlink"/>
                </a:solidFill>
                <a:hlinkClick r:id="rId9"/>
              </a:rPr>
              <a:t>https://www.nsa.smm.lt/wp-content/uploads/2022/06/Tyrimo-ataskaita-2022-06-10.pdf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Paulikė, K. (2022).  Kaip mokyklai sėkmingai pasiruošti ugdymo turinio atnaujinimui. </a:t>
            </a:r>
            <a:r>
              <a:rPr lang="lt" sz="1100" u="sng">
                <a:solidFill>
                  <a:schemeClr val="hlink"/>
                </a:solidFill>
                <a:hlinkClick r:id="rId10"/>
              </a:rPr>
              <a:t>www.svietimonaujienos.lt/kaip-mokyklai-sekmingai-pasiruosti-ugdymo-turinio-atnaujinimui/</a:t>
            </a:r>
            <a:r>
              <a:rPr lang="lt" sz="1100"/>
              <a:t>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Tėvams apie UTA. </a:t>
            </a:r>
            <a:r>
              <a:rPr lang="lt" sz="1100" u="sng">
                <a:solidFill>
                  <a:schemeClr val="hlink"/>
                </a:solidFill>
                <a:hlinkClick r:id="rId11"/>
              </a:rPr>
              <a:t>https://docs.google.com/presentation/d/17Pofbe6LaKyRg0318KItc_sljVWWEqe_/edit?usp=sharing&amp;ouid=101040787861246623766&amp;rtpof=true&amp;sd=true</a:t>
            </a:r>
            <a:r>
              <a:rPr lang="lt" sz="1100"/>
              <a:t>  </a:t>
            </a:r>
            <a:endParaRPr sz="1100"/>
          </a:p>
          <a:p>
            <a:pPr marL="360000" lvl="0" indent="-29446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u="sng">
                <a:solidFill>
                  <a:schemeClr val="hlink"/>
                </a:solidFill>
                <a:hlinkClick r:id="rId12"/>
              </a:rPr>
              <a:t>www.mokykla2030.lt</a:t>
            </a:r>
            <a:r>
              <a:rPr lang="lt" sz="1100"/>
              <a:t>  </a:t>
            </a:r>
            <a:endParaRPr sz="1100"/>
          </a:p>
        </p:txBody>
      </p:sp>
      <p:sp>
        <p:nvSpPr>
          <p:cNvPr id="474" name="Google Shape;474;p4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26</a:t>
            </a:fld>
            <a:endParaRPr/>
          </a:p>
        </p:txBody>
      </p:sp>
      <p:sp>
        <p:nvSpPr>
          <p:cNvPr id="480" name="Google Shape;480;p48"/>
          <p:cNvSpPr txBox="1"/>
          <p:nvPr/>
        </p:nvSpPr>
        <p:spPr>
          <a:xfrm>
            <a:off x="947825" y="918600"/>
            <a:ext cx="47292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450" b="0" i="1" u="none" strike="noStrike" cap="non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lt" sz="2450" b="0" i="1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„Nevertinkite dienos pagal derlių, kurį pavyko nuimti, vertinkite ją pagal tai, ką pavyko pasodinti.“ </a:t>
            </a:r>
            <a:endParaRPr sz="2450" b="0" i="1" u="none" strike="noStrike" cap="non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450" b="0" i="1" u="none" strike="noStrike" cap="non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lt" sz="1950" b="0" i="1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Robertas Louisas Stevensonas (britų rašytojas, romano „Lobių sala“ autorius)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7862" y="808350"/>
            <a:ext cx="2683200" cy="3680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3</a:t>
            </a:fld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975" y="1498920"/>
            <a:ext cx="3810000" cy="2948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25"/>
          <p:cNvSpPr txBox="1"/>
          <p:nvPr/>
        </p:nvSpPr>
        <p:spPr>
          <a:xfrm>
            <a:off x="4469309" y="466171"/>
            <a:ext cx="4530437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globalizacijos ir greitai kintančių technologijų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spartėja ir visą pasaulį apėmę socialiniai, ekonominiai bei aplinkosaugos iššūkiai.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tam, kad žmonės sugebėtų valdyti pokyčius, jie </a:t>
            </a: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privalo turėti tinkamas kompetencijas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kurias įgyti įmanoma tik užtikrinus kokybišką ir tinkamai suplanuotą švietimą.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pasikeitusių technologijų ir kintančių aplinkos poreikių atsiras naujų ūkio šakų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taigi, ir nauji gebėjimai, kuriuos ateityje privalės turėti mokyklų absolventai, bus kitokie.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l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Siekiant, </a:t>
            </a:r>
            <a:r>
              <a:rPr lang="lt" sz="1600" b="1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kad mokiniai būtų parengti gyventi iššūkių ir galimybių kupiname pasaulyje</a:t>
            </a:r>
            <a:r>
              <a:rPr lang="lt" sz="16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6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būtina patobulinti ugdymo turinį ir jo struktūrą. 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1300100" y="466175"/>
            <a:ext cx="316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0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Kodėl būtina atnaujinti ugdymo turinį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8"/>
          <p:cNvSpPr txBox="1">
            <a:spLocks noGrp="1"/>
          </p:cNvSpPr>
          <p:nvPr>
            <p:ph type="title"/>
          </p:nvPr>
        </p:nvSpPr>
        <p:spPr>
          <a:xfrm>
            <a:off x="1332384" y="515093"/>
            <a:ext cx="7274512" cy="94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000"/>
              <a:t>Daugelyje šalių ir mokyklų matyti pastebimas posūkis prie XXI a. ugdymo turinio modelių, pavyzdžiui</a:t>
            </a:r>
            <a:endParaRPr sz="2000"/>
          </a:p>
        </p:txBody>
      </p:sp>
      <p:sp>
        <p:nvSpPr>
          <p:cNvPr id="292" name="Google Shape;292;p6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4</a:t>
            </a:fld>
            <a:endParaRPr/>
          </a:p>
        </p:txBody>
      </p:sp>
      <p:sp>
        <p:nvSpPr>
          <p:cNvPr id="293" name="Google Shape;293;p68"/>
          <p:cNvSpPr txBox="1"/>
          <p:nvPr/>
        </p:nvSpPr>
        <p:spPr>
          <a:xfrm>
            <a:off x="530775" y="1816775"/>
            <a:ext cx="42126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Skaitmeninio ugdymo turinio.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Personalizuoto ugdymo turinio.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Tarpdisciplininio turinio ir kompetencijomis grindžiamo ugdymo turinio.</a:t>
            </a:r>
            <a:endParaRPr sz="2000"/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l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Lankstaus ugdymo turinio. </a:t>
            </a:r>
            <a:endParaRPr sz="2000"/>
          </a:p>
        </p:txBody>
      </p:sp>
      <p:pic>
        <p:nvPicPr>
          <p:cNvPr id="294" name="Google Shape;294;p68" descr="Gairė - skaitmeninis ugdymo turin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115" y="1714937"/>
            <a:ext cx="3810000" cy="2143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>
            <a:spLocks noGrp="1"/>
          </p:cNvSpPr>
          <p:nvPr>
            <p:ph type="title"/>
          </p:nvPr>
        </p:nvSpPr>
        <p:spPr>
          <a:xfrm>
            <a:off x="1420546" y="730311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Kas trukdo laiku įgyvendinti pokyčius</a:t>
            </a:r>
            <a:endParaRPr sz="2400"/>
          </a:p>
        </p:txBody>
      </p:sp>
      <p:sp>
        <p:nvSpPr>
          <p:cNvPr id="300" name="Google Shape;300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5</a:t>
            </a:fld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189575" y="1362475"/>
            <a:ext cx="8896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pripažinti, kad reikia keisti ugdymo turinį</a:t>
            </a:r>
            <a:r>
              <a:rPr lang="lt" sz="1400" b="0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nesugebama operatyviai identifikuoti, jog būtina reaguoti į demografinius ir visuomenėje vykstančius pokyčius (pavyzdžiui, į skaitmeninių technologijų įsigalėjimą arba globalizaciją) ir keisti ugdymo turinį.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priimti sprendimus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pripažinus, jog reikia keisti ugdymo turinį, praeina tam tikras laikotarpis iki momento, kai priimamas sprendimas parengti būtinų pokyčių įgyvendinimo veiksmų planą, įskaitant ir laiką susitarti dėl pokyčių reikalingumo.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įgyvendinti pokyčius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dėl įgyvendinimui kilusių kliūčių arba jį paskatinusių veiksnių nei nauji tikslai, nei atnaujintame ugdymo turinyje numatyta tvarka nepradedama greitu laiku praktiškai taikyti mokyklose.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Poveikio vėlavimas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nuo momento, kai imtasi veiksmų, iki pastebėto jų poveikio mokiniams praėjo tam tikras laikotarpis.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Suinteresuotųjų asmenų palaikymo stoka: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nacionaliniu lygmen</a:t>
            </a:r>
            <a:r>
              <a:rPr lang="lt"/>
              <a:t>iu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savivaldos, vadovų, visuo</a:t>
            </a:r>
            <a:r>
              <a:rPr lang="lt"/>
              <a:t>menės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ir kt</a:t>
            </a:r>
            <a:r>
              <a:rPr lang="l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Nepakankamas mokytojų pasirengimas, motyvacijos stoka arba pajėgumas</a:t>
            </a:r>
            <a:r>
              <a:rPr lang="lt" sz="1400" b="0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įgyvendinti reformas.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lt" sz="1400" b="1" i="0" u="none" strike="noStrike" cap="non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Nevienodas pokyčių tempas </a:t>
            </a:r>
            <a:r>
              <a:rPr lang="l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atskiruose regionuose, vietovėse ar mokyklose.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092" y="4607301"/>
            <a:ext cx="39563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1240731" y="4600791"/>
            <a:ext cx="76397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" sz="1000" b="0" i="0" u="sng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https://www.nsa.smm.lt/wp-content/uploads/2021/12/EBPO_Ko-mokosi-mokiniai-viesinimui.pdf?fbclid=IwAR0R3CYzCA8iRWfKEBTJ9a-JKLPYLPX9eP_tczFGrkGPb43CGAdqiDGcUBY</a:t>
            </a:r>
            <a:r>
              <a:rPr lang="lt" sz="1000" b="0" i="0" u="none" strike="noStrike" cap="non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6</a:t>
            </a:fld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50" y="337238"/>
            <a:ext cx="8656999" cy="44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FED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>
            <a:spLocks noGrp="1"/>
          </p:cNvSpPr>
          <p:nvPr>
            <p:ph type="ctrTitle"/>
          </p:nvPr>
        </p:nvSpPr>
        <p:spPr>
          <a:xfrm>
            <a:off x="649433" y="44171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lt">
                <a:solidFill>
                  <a:srgbClr val="426C6C"/>
                </a:solidFill>
              </a:rPr>
              <a:t>UTA įgyvendinimo rekomendacijos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316" name="Google Shape;316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7</a:t>
            </a:fld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subTitle" idx="1"/>
          </p:nvPr>
        </p:nvSpPr>
        <p:spPr>
          <a:xfrm>
            <a:off x="581944" y="4238376"/>
            <a:ext cx="5189342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>
                <a:solidFill>
                  <a:srgbClr val="FF9933"/>
                </a:solidFill>
              </a:rPr>
              <a:t>Metodiniai patarimai savivaldybėms, mokykloms</a:t>
            </a:r>
            <a:endParaRPr>
              <a:solidFill>
                <a:srgbClr val="FF9933"/>
              </a:solidFill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581950" y="2314627"/>
            <a:ext cx="5577900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komandos formavimas</a:t>
            </a:r>
            <a:endParaRPr sz="405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veiksmų plano pasirengimas</a:t>
            </a:r>
            <a:endParaRPr sz="4050"/>
          </a:p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įsivertinimas</a:t>
            </a:r>
            <a:endParaRPr sz="405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Dokumentų analizė, aptarimai</a:t>
            </a:r>
            <a:endParaRPr sz="405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Komunikacijos UTA tema užtikrinimas</a:t>
            </a:r>
            <a:endParaRPr sz="405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3317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lt" sz="4050" b="0" i="0" u="none" strike="noStrike" cap="non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stebėsena</a:t>
            </a:r>
            <a:endParaRPr sz="4050"/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ac97a2e61_3_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4ac97a2e61_3_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g14ac97a2e61_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5" y="693124"/>
            <a:ext cx="7620499" cy="42786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4ac97a2e61_3_1"/>
          <p:cNvSpPr txBox="1"/>
          <p:nvPr/>
        </p:nvSpPr>
        <p:spPr>
          <a:xfrm>
            <a:off x="2274775" y="139025"/>
            <a:ext cx="499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" sz="21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UTA įgyvendinio etapai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FED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b9647c54e_0_0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4b9647c54e_0_0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g14b9647c54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403212"/>
            <a:ext cx="7715252" cy="433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Demonstracija ekrane (16:9)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32" baseType="lpstr">
      <vt:lpstr>Pacifico</vt:lpstr>
      <vt:lpstr>Arial</vt:lpstr>
      <vt:lpstr>Times New Roman</vt:lpstr>
      <vt:lpstr>Maven Pro</vt:lpstr>
      <vt:lpstr>Nunito</vt:lpstr>
      <vt:lpstr>Momentum</vt:lpstr>
      <vt:lpstr>Pasirengimas ugdymo turinio atnaujinimui Projektas „Skaitmeninio ugdymo turinio kūrimas ir diegimas“. Pagalba savivaldybėms ir mokykloms.</vt:lpstr>
      <vt:lpstr>Kodėl būtina atnaujinti ugdymo turinį.  Kokios gali būti kliūtys.</vt:lpstr>
      <vt:lpstr>„PowerPoint“ pateiktis</vt:lpstr>
      <vt:lpstr>Daugelyje šalių ir mokyklų matyti pastebimas posūkis prie XXI a. ugdymo turinio modelių, pavyzdžiui</vt:lpstr>
      <vt:lpstr>Kas trukdo laiku įgyvendinti pokyčius</vt:lpstr>
      <vt:lpstr>„PowerPoint“ pateiktis</vt:lpstr>
      <vt:lpstr>UTA įgyvendinimo rekomendacijos</vt:lpstr>
      <vt:lpstr>„PowerPoint“ pateiktis</vt:lpstr>
      <vt:lpstr>„PowerPoint“ pateiktis</vt:lpstr>
      <vt:lpstr>Dokumentai (1). Bendrųjų programų įvadas ir Kompetencijų raidos aprašas</vt:lpstr>
      <vt:lpstr>BP įgyvendinimo rekomendacijų struktūra</vt:lpstr>
      <vt:lpstr>Dokumentai (2). Bendrosios programos</vt:lpstr>
      <vt:lpstr>https://www.youtube.com/playlist?list=PLb3M6Z90Z4rRf8MMXfrKj_2hWlkqxN9N7 </vt:lpstr>
      <vt:lpstr>Nuo ko pradėti - strategija</vt:lpstr>
      <vt:lpstr>UTA komanda</vt:lpstr>
      <vt:lpstr>Rekomendacijos aiškiai komunikacijai </vt:lpstr>
      <vt:lpstr>Vizualizacijos įrankiai bendram darbui, viešinimui, komunikacijai</vt:lpstr>
      <vt:lpstr>Situacijos įsivertinimas ir stebėsena.  Švietimo padaliniui, švietimo pagalbos įstaigai, mokyklai</vt:lpstr>
      <vt:lpstr>Kaip sudaryti sąlygas UTA diegimui</vt:lpstr>
      <vt:lpstr>Socialinė partnerystė - tinklaveika</vt:lpstr>
      <vt:lpstr>Klausimai man ir mano bendruomenei</vt:lpstr>
      <vt:lpstr>Projekto skaitmeninio ugdymo turinio kūrimas ir diegimas 2 uždavinio veiklos (1)</vt:lpstr>
      <vt:lpstr>„PowerPoint“ pateiktis</vt:lpstr>
      <vt:lpstr>Tyrimo ataskaita: https://www.nsa.smm.lt/wp-content/uploads/2022/06/Tyrimo-ataskaita-2022-06-10.pdf  </vt:lpstr>
      <vt:lpstr>Naudinga informacija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Pasirengimas ugdymo turinio atnaujinimui Projektas „Skaitmeninio ugdymo turinio kūrimas ir diegimas“. Pagalba savivaldybėms ir mokykloms.</dc:title>
  <dc:creator>Kristina Paulikė</dc:creator>
  <cp:lastModifiedBy>Kristina Ba</cp:lastModifiedBy>
  <cp:revision>1</cp:revision>
  <dcterms:modified xsi:type="dcterms:W3CDTF">2022-10-18T16:39:09Z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0x0101001C29ACAE960B1C4C90B67BA62828523D</vt:lpwstr>
  </property>
</Properties>
</file>